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1"/>
  </p:notesMasterIdLst>
  <p:handoutMasterIdLst>
    <p:handoutMasterId r:id="rId82"/>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396" r:id="rId75"/>
    <p:sldId id="291" r:id="rId76"/>
    <p:sldId id="290" r:id="rId77"/>
    <p:sldId id="267" r:id="rId78"/>
    <p:sldId id="397" r:id="rId79"/>
    <p:sldId id="369" r:id="rId8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p:scale>
          <a:sx n="75" d="100"/>
          <a:sy n="75" d="100"/>
        </p:scale>
        <p:origin x="1666" y="115"/>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11/11/2025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11/11/2025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200" b="1" i="0" kern="1200" dirty="0">
                <a:solidFill>
                  <a:schemeClr val="tx1"/>
                </a:solidFill>
                <a:effectLst/>
                <a:latin typeface="+mn-lt"/>
                <a:ea typeface="+mn-ea"/>
                <a:cs typeface="+mn-cs"/>
              </a:rPr>
              <a:t>توضیح منحنی‌ها:</a:t>
            </a:r>
            <a:endParaRPr lang="fa-IR" sz="1200" b="0" i="0" kern="1200" dirty="0">
              <a:solidFill>
                <a:schemeClr val="tx1"/>
              </a:solidFill>
              <a:effectLst/>
              <a:latin typeface="+mn-lt"/>
              <a:ea typeface="+mn-ea"/>
              <a:cs typeface="+mn-cs"/>
            </a:endParaRPr>
          </a:p>
          <a:p>
            <a:pPr algn="r" rtl="1"/>
            <a:r>
              <a:rPr lang="fa-IR" sz="1200" b="1" i="0" kern="1200" dirty="0">
                <a:solidFill>
                  <a:schemeClr val="tx1"/>
                </a:solidFill>
                <a:effectLst/>
                <a:latin typeface="+mn-lt"/>
                <a:ea typeface="+mn-ea"/>
                <a:cs typeface="+mn-cs"/>
              </a:rPr>
              <a:t>منحنی قرمز (فرآیند متعارف):</a:t>
            </a:r>
            <a:r>
              <a:rPr lang="fa-IR" sz="1200" b="0" i="0" kern="1200" dirty="0">
                <a:solidFill>
                  <a:schemeClr val="tx1"/>
                </a:solidFill>
                <a:effectLst/>
                <a:latin typeface="+mn-lt"/>
                <a:ea typeface="+mn-ea"/>
                <a:cs typeface="+mn-cs"/>
              </a:rPr>
              <a:t> این منحنی نشان می‌دهد که در روش‌های سنتی (مانند مدل آبشاری)، </a:t>
            </a:r>
            <a:r>
              <a:rPr lang="fa-IR" sz="1200" b="1" i="0" kern="1200" dirty="0">
                <a:solidFill>
                  <a:schemeClr val="tx1"/>
                </a:solidFill>
                <a:effectLst/>
                <a:latin typeface="+mn-lt"/>
                <a:ea typeface="+mn-ea"/>
                <a:cs typeface="+mn-cs"/>
              </a:rPr>
              <a:t>هزینه اعمال تغییرات با گذشت زمان به شدت افزایش می‌یابد</a:t>
            </a:r>
            <a:r>
              <a:rPr lang="fa-IR" sz="1200" b="0" i="0" kern="1200" dirty="0">
                <a:solidFill>
                  <a:schemeClr val="tx1"/>
                </a:solidFill>
                <a:effectLst/>
                <a:latin typeface="+mn-lt"/>
                <a:ea typeface="+mn-ea"/>
                <a:cs typeface="+mn-cs"/>
              </a:rPr>
              <a:t>. در اوایل پروژه، تغییر ارزان و نسبتاً آسان است، اما هرچه به انتهای پروژه (مثلاً پس از تحویل نرم‌افزار) نزدیک می‌شویم، هزینه تغییر (از جمله تغییر در طراحی، کد، تست و مستندات) بسیار سرسام‌آور می‌شود. این به دلیل سخت‌گیری، وابستگی‌های زیاد و انجام تست‌های دیرهنگام در این روش است.</a:t>
            </a:r>
          </a:p>
          <a:p>
            <a:pPr algn="r" rtl="1"/>
            <a:r>
              <a:rPr lang="fa-IR" sz="1200" b="1" i="0" kern="1200" dirty="0">
                <a:solidFill>
                  <a:schemeClr val="tx1"/>
                </a:solidFill>
                <a:effectLst/>
                <a:latin typeface="+mn-lt"/>
                <a:ea typeface="+mn-ea"/>
                <a:cs typeface="+mn-cs"/>
              </a:rPr>
              <a:t>منحنی سبز (فرآیند چابک):</a:t>
            </a:r>
            <a:r>
              <a:rPr lang="fa-IR" sz="1200" b="0" i="0" kern="1200" dirty="0">
                <a:solidFill>
                  <a:schemeClr val="tx1"/>
                </a:solidFill>
                <a:effectLst/>
                <a:latin typeface="+mn-lt"/>
                <a:ea typeface="+mn-ea"/>
                <a:cs typeface="+mn-cs"/>
              </a:rPr>
              <a:t> این منحنی نشان می‌دهد که در روش‌های چابک، </a:t>
            </a:r>
            <a:r>
              <a:rPr lang="fa-IR" sz="1200" b="1" i="0" kern="1200" dirty="0">
                <a:solidFill>
                  <a:schemeClr val="tx1"/>
                </a:solidFill>
                <a:effectLst/>
                <a:latin typeface="+mn-lt"/>
                <a:ea typeface="+mn-ea"/>
                <a:cs typeface="+mn-cs"/>
              </a:rPr>
              <a:t>هزینه تغییر در طول کل چرخه توسعه تقریباً ثابت و کم باقی می‌ماند</a:t>
            </a:r>
            <a:r>
              <a:rPr lang="fa-IR" sz="1200" b="0" i="0" kern="1200" dirty="0">
                <a:solidFill>
                  <a:schemeClr val="tx1"/>
                </a:solidFill>
                <a:effectLst/>
                <a:latin typeface="+mn-lt"/>
                <a:ea typeface="+mn-ea"/>
                <a:cs typeface="+mn-cs"/>
              </a:rPr>
              <a:t>. دلیل این امر، ویژگی‌های کلیدی چابک مانند </a:t>
            </a:r>
            <a:r>
              <a:rPr lang="fa-IR" sz="1200" b="1" i="0" kern="1200" dirty="0">
                <a:solidFill>
                  <a:schemeClr val="tx1"/>
                </a:solidFill>
                <a:effectLst/>
                <a:latin typeface="+mn-lt"/>
                <a:ea typeface="+mn-ea"/>
                <a:cs typeface="+mn-cs"/>
              </a:rPr>
              <a:t>توسعه تدریجی و تکرارشونده</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تست‌های مستمر</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بازخورد مداوم از کاربر</a:t>
            </a:r>
            <a:r>
              <a:rPr lang="fa-IR" sz="1200" b="0" i="0" kern="1200" dirty="0">
                <a:solidFill>
                  <a:schemeClr val="tx1"/>
                </a:solidFill>
                <a:effectLst/>
                <a:latin typeface="+mn-lt"/>
                <a:ea typeface="+mn-ea"/>
                <a:cs typeface="+mn-cs"/>
              </a:rPr>
              <a:t> و </a:t>
            </a:r>
            <a:r>
              <a:rPr lang="fa-IR" sz="1200" b="1" i="0" kern="1200" dirty="0">
                <a:solidFill>
                  <a:schemeClr val="tx1"/>
                </a:solidFill>
                <a:effectLst/>
                <a:latin typeface="+mn-lt"/>
                <a:ea typeface="+mn-ea"/>
                <a:cs typeface="+mn-cs"/>
              </a:rPr>
              <a:t>طراحی انعطاف‌پذیر</a:t>
            </a:r>
            <a:r>
              <a:rPr lang="fa-IR" sz="1200" b="0" i="0" kern="1200" dirty="0">
                <a:solidFill>
                  <a:schemeClr val="tx1"/>
                </a:solidFill>
                <a:effectLst/>
                <a:latin typeface="+mn-lt"/>
                <a:ea typeface="+mn-ea"/>
                <a:cs typeface="+mn-cs"/>
              </a:rPr>
              <a:t> است. این رویکرد باعث می‌شود تا اعمال تغییرات حتی در مراحل پایانی پروژه نیز هزینه زیادی نداشته باشد.</a:t>
            </a:r>
          </a:p>
          <a:p>
            <a:pPr algn="r" rtl="1"/>
            <a:r>
              <a:rPr lang="fa-IR" sz="1200" b="1" i="0" kern="1200" dirty="0">
                <a:solidFill>
                  <a:schemeClr val="tx1"/>
                </a:solidFill>
                <a:effectLst/>
                <a:latin typeface="+mn-lt"/>
                <a:ea typeface="+mn-ea"/>
                <a:cs typeface="+mn-cs"/>
              </a:rPr>
              <a:t>منحنی نقطه‌چین سبز (هزینه ایده‌آل تغییر در چابک):</a:t>
            </a:r>
            <a:r>
              <a:rPr lang="fa-IR" sz="1200" b="0" i="0" kern="1200" dirty="0">
                <a:solidFill>
                  <a:schemeClr val="tx1"/>
                </a:solidFill>
                <a:effectLst/>
                <a:latin typeface="+mn-lt"/>
                <a:ea typeface="+mn-ea"/>
                <a:cs typeface="+mn-cs"/>
              </a:rPr>
              <a:t> این خط نشان‌دهنده یک حالت ایده‌آل نظری است که در آن تیم‌های چابک بسیار بالغ و کارآمد می‌توانند هزینه تغییرات را حتی کمتر از حد معمول نیز نگه دارند.</a:t>
            </a:r>
          </a:p>
          <a:p>
            <a:pPr algn="r" rtl="1"/>
            <a:r>
              <a:rPr lang="fa-IR" sz="1200" b="1" kern="1200" dirty="0">
                <a:solidFill>
                  <a:schemeClr val="tx1"/>
                </a:solidFill>
                <a:effectLst/>
                <a:latin typeface="+mn-lt"/>
                <a:ea typeface="+mn-ea"/>
                <a:cs typeface="+mn-cs"/>
              </a:rPr>
              <a:t>نتیجه‌گیری کلی:</a:t>
            </a:r>
          </a:p>
          <a:p>
            <a:pPr algn="r" rtl="1"/>
            <a:r>
              <a:rPr lang="fa-IR" sz="1200" b="1" i="0" kern="1200" dirty="0">
                <a:solidFill>
                  <a:schemeClr val="tx1"/>
                </a:solidFill>
                <a:effectLst/>
                <a:latin typeface="+mn-lt"/>
                <a:ea typeface="+mn-ea"/>
                <a:cs typeface="+mn-cs"/>
              </a:rPr>
              <a:t>پیام اصلی این نمودار این است:</a:t>
            </a:r>
            <a:r>
              <a:rPr lang="fa-IR" sz="1200" b="0" i="0" kern="1200" dirty="0">
                <a:solidFill>
                  <a:schemeClr val="tx1"/>
                </a:solidFill>
                <a:effectLst/>
                <a:latin typeface="+mn-lt"/>
                <a:ea typeface="+mn-ea"/>
                <a:cs typeface="+mn-cs"/>
              </a:rPr>
              <a:t> روش‌های چابک با "مسطح کردن منحنی هزینه تغییر"، انعطاف‌پذیری بسیار بیشتری را برای تیم‌های توسعه و مشتریان فراهم می‌کنند. این امر امکان پاسخگویی به تغییرات در نیازمندی‌ها یا کشف اطلاعات جدید را حتی در مراحل پایانی پروژه، بدون متحمل شدن هزینه‌های گزاف، ممکن می‌سازد. در مقابل، در روش‌های سنتی، تغییرپذیری پروژه به شدت کاهش یافته و هرگونه تغییر دیرهنگام، پرهزینه و پرریسک است.</a:t>
            </a:r>
          </a:p>
        </p:txBody>
      </p:sp>
      <p:sp>
        <p:nvSpPr>
          <p:cNvPr id="4" name="Slide Number Placeholder 3"/>
          <p:cNvSpPr>
            <a:spLocks noGrp="1"/>
          </p:cNvSpPr>
          <p:nvPr>
            <p:ph type="sldNum" sz="quarter" idx="5"/>
          </p:nvPr>
        </p:nvSpPr>
        <p:spPr/>
        <p:txBody>
          <a:bodyPr/>
          <a:lstStyle/>
          <a:p>
            <a:fld id="{C5ED926C-2523-DB4E-AA42-7803F6FA2B59}" type="slidenum">
              <a:rPr lang="en-US" smtClean="0"/>
              <a:t>3</a:t>
            </a:fld>
            <a:endParaRPr lang="en-US"/>
          </a:p>
        </p:txBody>
      </p:sp>
    </p:spTree>
    <p:extLst>
      <p:ext uri="{BB962C8B-B14F-4D97-AF65-F5344CB8AC3E}">
        <p14:creationId xmlns:p14="http://schemas.microsoft.com/office/powerpoint/2010/main" val="39074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22</a:t>
            </a:fld>
            <a:endParaRPr lang="en-US"/>
          </a:p>
        </p:txBody>
      </p:sp>
    </p:spTree>
    <p:extLst>
      <p:ext uri="{BB962C8B-B14F-4D97-AF65-F5344CB8AC3E}">
        <p14:creationId xmlns:p14="http://schemas.microsoft.com/office/powerpoint/2010/main" val="3157605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algn="r" rtl="1"/>
            <a:r>
              <a:rPr lang="en-US" sz="2000" dirty="0"/>
              <a:t>Scrum </a:t>
            </a:r>
            <a:r>
              <a:rPr lang="fa-IR" sz="2000" dirty="0"/>
              <a:t>و </a:t>
            </a:r>
            <a:r>
              <a:rPr lang="en-US" sz="2000" dirty="0"/>
              <a:t>Extreme Programming (XP) </a:t>
            </a:r>
            <a:r>
              <a:rPr lang="fa-IR" sz="2000" dirty="0"/>
              <a:t>دو روش محبوب مدیریت پروژه فناوری اطلاعات هستند که در رویکرد آنها به برنامه ریزی، مستندسازی و نقش های رهبری متفاوت است.</a:t>
            </a:r>
            <a:endParaRPr lang="en-US" sz="2000" dirty="0"/>
          </a:p>
          <a:p>
            <a:pPr algn="r" rtl="1"/>
            <a:r>
              <a:rPr lang="fa-IR" sz="2000" b="1" dirty="0"/>
              <a:t> اسکرام بر مدیریت پروژه و کار تیمی ت</a:t>
            </a:r>
            <a:r>
              <a:rPr lang="fa-IR" sz="2000" dirty="0"/>
              <a:t>مرکز دارد، در حالی که </a:t>
            </a:r>
            <a:r>
              <a:rPr lang="en-US" sz="2000" dirty="0"/>
              <a:t>XP </a:t>
            </a:r>
            <a:r>
              <a:rPr lang="fa-IR" sz="2000" dirty="0"/>
              <a:t>بر کیفیت کد و کار برنامه نویسان تک تک تمرکز دارد</a:t>
            </a:r>
            <a:endParaRPr lang="en-US" sz="2000" dirty="0"/>
          </a:p>
          <a:p>
            <a:pPr algn="r" rtl="1"/>
            <a:endParaRPr lang="en-US" sz="2000" dirty="0"/>
          </a:p>
          <a:p>
            <a:pPr algn="r" rtl="1"/>
            <a:r>
              <a:rPr lang="en-US" sz="2000" b="1" dirty="0"/>
              <a:t>🎯 </a:t>
            </a:r>
            <a:r>
              <a:rPr lang="fa-IR" sz="2000" b="1" dirty="0"/>
              <a:t>مثال: توسعه یک سامانه فروش آنلاین کتاب</a:t>
            </a:r>
          </a:p>
          <a:p>
            <a:pPr algn="r" rtl="1"/>
            <a:r>
              <a:rPr lang="fa-IR" sz="2000" dirty="0"/>
              <a:t>فرض کنید تیمی قصد دارد سامانه‌ای برای فروش کتاب به‌صورت آنلاین طراحی کند. این تیم از اصول توسعه چابک و روش </a:t>
            </a:r>
            <a:r>
              <a:rPr lang="en-US" sz="2000" b="1" dirty="0"/>
              <a:t>Extreme Programming (XP)</a:t>
            </a:r>
            <a:r>
              <a:rPr lang="en-US" sz="2000" dirty="0"/>
              <a:t> </a:t>
            </a:r>
            <a:r>
              <a:rPr lang="fa-IR" sz="2000" dirty="0"/>
              <a:t>پیروی می‌کند.</a:t>
            </a:r>
          </a:p>
          <a:p>
            <a:pPr algn="r" rtl="1"/>
            <a:br>
              <a:rPr lang="fa-IR" sz="2000" dirty="0"/>
            </a:br>
            <a:endParaRPr lang="fa-IR" sz="2000" dirty="0"/>
          </a:p>
          <a:p>
            <a:pPr algn="r" rtl="1"/>
            <a:r>
              <a:rPr lang="fa-IR" sz="2000" b="1" dirty="0"/>
              <a:t>۱. توسعه افزایشی از طریق انتشارهای کوچک و مکرر</a:t>
            </a:r>
          </a:p>
          <a:p>
            <a:pPr algn="r" rtl="1"/>
            <a:r>
              <a:rPr lang="fa-IR" sz="2000" dirty="0"/>
              <a:t>به جای آنکه تیم شش ماه کار کرده و در پایان نسخه‌ی نهایی را ارائه دهد، سیستم را به بخش‌های کوچک تقسیم می‌کند:</a:t>
            </a:r>
          </a:p>
          <a:p>
            <a:pPr algn="r" rtl="1"/>
            <a:r>
              <a:rPr lang="fa-IR" sz="2000" dirty="0"/>
              <a:t>هفته‌ی اول: پیاده‌سازی ثبت‌نام و ورود کاربر</a:t>
            </a:r>
          </a:p>
          <a:p>
            <a:pPr algn="r" rtl="1"/>
            <a:r>
              <a:rPr lang="fa-IR" sz="2000" dirty="0"/>
              <a:t>هفته‌ی دوم: افزودن بخش جستجوی کتاب</a:t>
            </a:r>
          </a:p>
          <a:p>
            <a:pPr algn="r" rtl="1"/>
            <a:r>
              <a:rPr lang="fa-IR" sz="2000" dirty="0"/>
              <a:t>هفته‌ی سوم: اتصال به درگاه پرداخت</a:t>
            </a:r>
            <a:br>
              <a:rPr lang="fa-IR" sz="2000" dirty="0"/>
            </a:br>
            <a:r>
              <a:rPr lang="fa-IR" sz="2000" dirty="0"/>
              <a:t>در پایان هر هفته، نسخه‌ای قابل استفاده به مشتری ارائه می‌شود تا بازخورد واقعی دریافت شود.</a:t>
            </a:r>
          </a:p>
          <a:p>
            <a:pPr algn="r" rtl="1"/>
            <a:r>
              <a:rPr lang="en-US" sz="2000" dirty="0"/>
              <a:t>✅ </a:t>
            </a:r>
            <a:r>
              <a:rPr lang="fa-IR" sz="2000" b="1" dirty="0"/>
              <a:t>نتیجه:</a:t>
            </a:r>
            <a:r>
              <a:rPr lang="fa-IR" sz="2000" dirty="0"/>
              <a:t> کاهش ریسک خطا و افزایش رضایت مشتری از پیشرفت تدریجی پروژه.</a:t>
            </a:r>
          </a:p>
          <a:p>
            <a:pPr algn="r" rtl="1"/>
            <a:br>
              <a:rPr lang="fa-IR" sz="2000" dirty="0"/>
            </a:br>
            <a:endParaRPr lang="fa-IR" sz="2000" dirty="0"/>
          </a:p>
          <a:p>
            <a:pPr algn="r" rtl="1"/>
            <a:r>
              <a:rPr lang="fa-IR" sz="2000" b="1" dirty="0"/>
              <a:t>۲. مشارکت تمام‌وقت مشتری با تیم</a:t>
            </a:r>
          </a:p>
          <a:p>
            <a:pPr algn="r" rtl="1"/>
            <a:r>
              <a:rPr lang="fa-IR" sz="2000" dirty="0"/>
              <a:t>نماینده‌ی مشتری (مثلاً مدیر فروش شرکت نشر) به صورت روزانه در جلسات کوتاه تیم حضور دارد، نیازها را شفاف می‌کند و بلافاصله به پرسش‌های تیم پاسخ می‌دهد.</a:t>
            </a:r>
          </a:p>
          <a:p>
            <a:pPr algn="r" rtl="1"/>
            <a:r>
              <a:rPr lang="en-US" sz="2000" dirty="0"/>
              <a:t>✅ </a:t>
            </a:r>
            <a:r>
              <a:rPr lang="fa-IR" sz="2000" b="1" dirty="0"/>
              <a:t>نتیجه:</a:t>
            </a:r>
            <a:r>
              <a:rPr lang="fa-IR" sz="2000" dirty="0"/>
              <a:t> جلوگیری از سوءتفاهم و اطمینان از انطباق کامل محصول با نیاز واقعی بازار.</a:t>
            </a:r>
          </a:p>
          <a:p>
            <a:pPr algn="r" rtl="1"/>
            <a:br>
              <a:rPr lang="fa-IR" sz="2000" dirty="0"/>
            </a:br>
            <a:endParaRPr lang="fa-IR" sz="2000" dirty="0"/>
          </a:p>
          <a:p>
            <a:pPr algn="r" rtl="1"/>
            <a:r>
              <a:rPr lang="fa-IR" sz="2000" b="1" dirty="0"/>
              <a:t>۳. تأکید بر افراد، نه فرآیند</a:t>
            </a:r>
          </a:p>
          <a:p>
            <a:pPr algn="r" rtl="1"/>
            <a:r>
              <a:rPr lang="fa-IR" sz="2000" dirty="0"/>
              <a:t>تیم برنامه‌نویسی به‌جای اتکا به اسناد پیچیده و مراحل بوروکراتیک، با </a:t>
            </a:r>
            <a:r>
              <a:rPr lang="fa-IR" sz="2000" b="1" dirty="0"/>
              <a:t>برنامه‌نویسی زوجی (</a:t>
            </a:r>
            <a:r>
              <a:rPr lang="en-US" sz="2000" b="1" dirty="0"/>
              <a:t>Pair Programming)</a:t>
            </a:r>
            <a:r>
              <a:rPr lang="en-US" sz="2000" dirty="0"/>
              <a:t> </a:t>
            </a:r>
            <a:r>
              <a:rPr lang="fa-IR" sz="2000" dirty="0"/>
              <a:t>کار می‌کند.</a:t>
            </a:r>
            <a:br>
              <a:rPr lang="fa-IR" sz="2000" dirty="0"/>
            </a:br>
            <a:r>
              <a:rPr lang="fa-IR" sz="2000" dirty="0"/>
              <a:t>دو نفر کنار هم روی یک کد کار می‌کنند، یکی کد می‌نویسد و دیگری بررسی می‌کند. همه‌ی اعضا مالک جمعی کد هستند و هیچ بخشی «مختص یک فرد» نیست.</a:t>
            </a:r>
            <a:br>
              <a:rPr lang="fa-IR" sz="2000" dirty="0"/>
            </a:br>
            <a:r>
              <a:rPr lang="fa-IR" sz="2000" dirty="0"/>
              <a:t>همچنین، ساعات کاری به گونه‌ای تنظیم می‌شود که از خستگی و فرسودگی جلوگیری گردد.</a:t>
            </a:r>
          </a:p>
          <a:p>
            <a:pPr algn="r" rtl="1"/>
            <a:r>
              <a:rPr lang="en-US" sz="2000" dirty="0"/>
              <a:t>✅ </a:t>
            </a:r>
            <a:r>
              <a:rPr lang="fa-IR" sz="2000" b="1" dirty="0"/>
              <a:t>نتیجه:</a:t>
            </a:r>
            <a:r>
              <a:rPr lang="fa-IR" sz="2000" dirty="0"/>
              <a:t> افزایش کیفیت کد، یادگیری تیمی، و روحیه‌ی همکاری بالا.</a:t>
            </a:r>
          </a:p>
          <a:p>
            <a:pPr algn="r" rtl="1"/>
            <a:br>
              <a:rPr lang="fa-IR" sz="2000" dirty="0"/>
            </a:br>
            <a:endParaRPr lang="fa-IR" sz="2000" dirty="0"/>
          </a:p>
          <a:p>
            <a:pPr algn="r" rtl="1"/>
            <a:r>
              <a:rPr lang="fa-IR" sz="2000" b="1" dirty="0"/>
              <a:t>۴. پشتیبانی از تغییر از طریق انتشارهای منظم</a:t>
            </a:r>
          </a:p>
          <a:p>
            <a:pPr algn="r" rtl="1"/>
            <a:r>
              <a:rPr lang="fa-IR" sz="2000" dirty="0"/>
              <a:t>هر انتشار کوچک (</a:t>
            </a:r>
            <a:r>
              <a:rPr lang="en-US" sz="2000" dirty="0"/>
              <a:t>Release) </a:t>
            </a:r>
            <a:r>
              <a:rPr lang="fa-IR" sz="2000" dirty="0"/>
              <a:t>فرصت مناسبی برای دریافت بازخورد مشتری و تطبیق با تغییر نیازهاست.</a:t>
            </a:r>
            <a:br>
              <a:rPr lang="fa-IR" sz="2000" dirty="0"/>
            </a:br>
            <a:r>
              <a:rPr lang="fa-IR" sz="2000" dirty="0"/>
              <a:t>مثلاً اگر مشتری پس از نسخه‌ی دوم تصمیم بگیرد سیستم امکان تخفیف فصلی داشته باشد، تیم می‌تواند به سرعت آن را در نسخه‌ی بعدی لحاظ کند.</a:t>
            </a:r>
          </a:p>
          <a:p>
            <a:pPr algn="r" rtl="1"/>
            <a:r>
              <a:rPr lang="en-US" sz="2000" dirty="0"/>
              <a:t>✅ </a:t>
            </a:r>
            <a:r>
              <a:rPr lang="fa-IR" sz="2000" b="1" dirty="0"/>
              <a:t>نتیجه:</a:t>
            </a:r>
            <a:r>
              <a:rPr lang="fa-IR" sz="2000" dirty="0"/>
              <a:t> سیستم همواره با تغییرات محیط و نیاز کاربر همگام می‌ماند.</a:t>
            </a:r>
          </a:p>
          <a:p>
            <a:pPr algn="r" rtl="1"/>
            <a:br>
              <a:rPr lang="fa-IR" sz="2000" dirty="0"/>
            </a:br>
            <a:endParaRPr lang="fa-IR" sz="2000" dirty="0"/>
          </a:p>
          <a:p>
            <a:pPr algn="r" rtl="1"/>
            <a:r>
              <a:rPr lang="fa-IR" sz="2000" b="1" dirty="0"/>
              <a:t>۵. حفظ سادگی از طریق بازسازی مداوم کد (</a:t>
            </a:r>
            <a:r>
              <a:rPr lang="en-US" sz="2000" b="1" dirty="0"/>
              <a:t>Refactoring)</a:t>
            </a:r>
          </a:p>
          <a:p>
            <a:pPr algn="r" rtl="1"/>
            <a:r>
              <a:rPr lang="fa-IR" sz="2000" dirty="0"/>
              <a:t>توسعه‌دهندگان مرتباً کد را بازنگری می‌کنند تا ساختار آن ساده‌تر و خواناتر شود، بدون تغییر در عملکرد ظاهری سیستم.</a:t>
            </a:r>
            <a:br>
              <a:rPr lang="fa-IR" sz="2000" dirty="0"/>
            </a:br>
            <a:r>
              <a:rPr lang="fa-IR" sz="2000" dirty="0"/>
              <a:t>مثلاً قطعه‌کدی که در چند بخش تکرار شده است در یک تابع مشترک تجمیع می‌شود.</a:t>
            </a:r>
          </a:p>
          <a:p>
            <a:pPr algn="r" rtl="1"/>
            <a:r>
              <a:rPr lang="en-US" sz="2000" dirty="0"/>
              <a:t>✅ </a:t>
            </a:r>
            <a:r>
              <a:rPr lang="fa-IR" sz="2000" b="1" dirty="0"/>
              <a:t>نتیجه:</a:t>
            </a:r>
            <a:r>
              <a:rPr lang="fa-IR" sz="2000" dirty="0"/>
              <a:t> افزایش نگهداری‌پذیری و جلوگیری از پیچیدگی تدریجی سیستم.</a:t>
            </a:r>
          </a:p>
          <a:p>
            <a:pPr algn="r" rtl="1"/>
            <a:br>
              <a:rPr lang="fa-IR" sz="2000" dirty="0"/>
            </a:br>
            <a:endParaRPr lang="fa-IR" sz="2000" dirty="0"/>
          </a:p>
          <a:p>
            <a:pPr algn="r" rtl="1"/>
            <a:r>
              <a:rPr lang="en-US" sz="2000" b="1" dirty="0"/>
              <a:t>🧩 </a:t>
            </a:r>
            <a:r>
              <a:rPr lang="fa-IR" sz="2000" b="1" dirty="0"/>
              <a:t>جمع‌بندی</a:t>
            </a:r>
          </a:p>
          <a:p>
            <a:pPr algn="r" rtl="1"/>
            <a:r>
              <a:rPr lang="fa-IR" sz="2000" dirty="0"/>
              <a:t>در این مثال، تیم با استفاده از:</a:t>
            </a:r>
          </a:p>
          <a:p>
            <a:pPr algn="r" rtl="1"/>
            <a:r>
              <a:rPr lang="fa-IR" sz="2000" b="1" dirty="0"/>
              <a:t>انتشارهای کوتاه و منظم،</a:t>
            </a:r>
            <a:endParaRPr lang="fa-IR" sz="2000" dirty="0"/>
          </a:p>
          <a:p>
            <a:pPr algn="r" rtl="1"/>
            <a:r>
              <a:rPr lang="fa-IR" sz="2000" b="1" dirty="0"/>
              <a:t>مشارکت مداوم مشتری،</a:t>
            </a:r>
            <a:endParaRPr lang="fa-IR" sz="2000" dirty="0"/>
          </a:p>
          <a:p>
            <a:pPr algn="r" rtl="1"/>
            <a:r>
              <a:rPr lang="fa-IR" sz="2000" b="1" dirty="0"/>
              <a:t>برنامه‌نویسی زوجی و مالکیت جمعی کد،</a:t>
            </a:r>
            <a:endParaRPr lang="fa-IR" sz="2000" dirty="0"/>
          </a:p>
          <a:p>
            <a:pPr algn="r" rtl="1"/>
            <a:r>
              <a:rPr lang="fa-IR" sz="2000" b="1" dirty="0"/>
              <a:t>پذیرش تغییر،</a:t>
            </a:r>
            <a:endParaRPr lang="fa-IR" sz="2000" dirty="0"/>
          </a:p>
          <a:p>
            <a:pPr algn="r" rtl="1"/>
            <a:r>
              <a:rPr lang="fa-IR" sz="2000" b="1" dirty="0"/>
              <a:t>و بازسازی مستمر،</a:t>
            </a:r>
            <a:br>
              <a:rPr lang="fa-IR" sz="2000" dirty="0"/>
            </a:br>
            <a:r>
              <a:rPr lang="fa-IR" sz="2000" dirty="0"/>
              <a:t>توانسته است سامانه‌ای باکیفیت، انعطاف‌پذیر و متناسب با نیاز واقعی بازار بسازد.</a:t>
            </a:r>
          </a:p>
          <a:p>
            <a:pPr algn="r" rtl="1"/>
            <a:endParaRPr lang="en-US" sz="2000"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endParaRPr lang="en-US" b="0" i="0" dirty="0">
              <a:solidFill>
                <a:srgbClr val="1F1F1F"/>
              </a:solidFill>
              <a:effectLst/>
              <a:latin typeface="Google Sans"/>
            </a:endParaRPr>
          </a:p>
          <a:p>
            <a:pPr algn="r" rtl="1"/>
            <a:endParaRPr lang="en-US" b="0" i="0" dirty="0">
              <a:solidFill>
                <a:srgbClr val="1F1F1F"/>
              </a:solidFill>
              <a:effectLst/>
              <a:latin typeface="Google Sans"/>
            </a:endParaRPr>
          </a:p>
          <a:p>
            <a:pPr algn="r" rtl="1"/>
            <a:r>
              <a:rPr lang="fa-IR" dirty="0"/>
              <a:t>توسعه‌دهندگان متوجه می‌شوند که بخشی از کد مربوط به محاسبه تخفیف‌ها پیچیده و تکراری است.</a:t>
            </a:r>
            <a:br>
              <a:rPr lang="fa-IR" dirty="0"/>
            </a:br>
            <a:r>
              <a:rPr lang="fa-IR" dirty="0"/>
              <a:t>با وجود اینکه این بخش عملکرد درستی دارد، تیم تصمیم می‌گیرد آن را بازسازی کند:</a:t>
            </a:r>
          </a:p>
          <a:p>
            <a:pPr algn="r" rtl="1"/>
            <a:r>
              <a:rPr lang="fa-IR" dirty="0"/>
              <a:t>توابع تکراری در یک ماژول مشترک قرار می‌گیرد.</a:t>
            </a:r>
          </a:p>
          <a:p>
            <a:pPr algn="r" rtl="1"/>
            <a:r>
              <a:rPr lang="fa-IR" dirty="0"/>
              <a:t>نام متغیرها و توابع معنادارتر می‌شوند.</a:t>
            </a:r>
          </a:p>
          <a:p>
            <a:pPr algn="r" rtl="1"/>
            <a:r>
              <a:rPr lang="fa-IR" dirty="0"/>
              <a:t>ساختار کلاس‌ها ساده‌تر و منسجم‌تر می‌شود.</a:t>
            </a:r>
          </a:p>
          <a:p>
            <a:pPr algn="r" rtl="1"/>
            <a:r>
              <a:rPr lang="en-US" dirty="0"/>
              <a:t>✅ </a:t>
            </a:r>
            <a:r>
              <a:rPr lang="fa-IR" b="1" dirty="0"/>
              <a:t>نتیجه:</a:t>
            </a:r>
            <a:r>
              <a:rPr lang="fa-IR" dirty="0"/>
              <a:t> دیگر اعضای تیم به‌راحتی منطق سیستم را درک می‌کنند و برای فهم عملکرد نیازی به اسناد طولانی نیست.</a:t>
            </a:r>
          </a:p>
          <a:p>
            <a:pPr algn="r" rtl="1"/>
            <a:br>
              <a:rPr lang="fa-IR" dirty="0"/>
            </a:br>
            <a:endParaRPr lang="fa-IR" dirty="0"/>
          </a:p>
          <a:p>
            <a:pPr algn="r" rtl="1"/>
            <a:r>
              <a:rPr lang="fa-IR" b="1" dirty="0"/>
              <a:t>۲. کاهش وابستگی به مستندات</a:t>
            </a:r>
          </a:p>
          <a:p>
            <a:pPr algn="r" rtl="1"/>
            <a:r>
              <a:rPr lang="fa-IR" dirty="0"/>
              <a:t>پیش‌تر، هر عضو جدید تیم برای درک فرآیند تخفیف باید مستندات طولانی را مطالعه می‌کرد.</a:t>
            </a:r>
            <a:br>
              <a:rPr lang="fa-IR" dirty="0"/>
            </a:br>
            <a:r>
              <a:rPr lang="fa-IR" dirty="0"/>
              <a:t>اکنون با کد تمیز و خوانا، بخش بزرگی از مستندات فنی غیرضروری شده است.</a:t>
            </a:r>
            <a:br>
              <a:rPr lang="fa-IR" dirty="0"/>
            </a:br>
            <a:r>
              <a:rPr lang="fa-IR" dirty="0"/>
              <a:t>به جای توضیح‌های متنی، خودِ کد به‌عنوان منبع حقیقت عمل می‌کند.</a:t>
            </a:r>
          </a:p>
          <a:p>
            <a:pPr algn="r" rtl="1"/>
            <a:r>
              <a:rPr lang="en-US" dirty="0"/>
              <a:t>✅ </a:t>
            </a:r>
            <a:r>
              <a:rPr lang="fa-IR" b="1" dirty="0"/>
              <a:t>نتیجه:</a:t>
            </a:r>
            <a:r>
              <a:rPr lang="fa-IR" dirty="0"/>
              <a:t> نگهداری سریع‌تر، کاهش خطاهای ناشی از ناسازگاری بین کد و مستندات.</a:t>
            </a:r>
          </a:p>
          <a:p>
            <a:pPr algn="r" rtl="1"/>
            <a:br>
              <a:rPr lang="fa-IR" dirty="0"/>
            </a:br>
            <a:endParaRPr lang="fa-IR" dirty="0"/>
          </a:p>
          <a:p>
            <a:pPr algn="r" rtl="1"/>
            <a:r>
              <a:rPr lang="fa-IR" b="1" dirty="0"/>
              <a:t>۳. سهولت در انجام تغییرات</a:t>
            </a:r>
          </a:p>
          <a:p>
            <a:pPr algn="r" rtl="1"/>
            <a:r>
              <a:rPr lang="fa-IR" dirty="0"/>
              <a:t>ساختار جدید کد باعث می‌شود توسعه ویژگی‌های آینده ساده‌تر شود.</a:t>
            </a:r>
            <a:br>
              <a:rPr lang="fa-IR" dirty="0"/>
            </a:br>
            <a:r>
              <a:rPr lang="fa-IR" dirty="0"/>
              <a:t>به‌عنوان مثال، افزودن نوع جدیدی از تخفیف یا محدودیت زمانی برای کوپن‌ها اکنون تنها با تغییر در یک ماژول انجام می‌شود، نه در چند نقطه مختلف از برنامه.</a:t>
            </a:r>
          </a:p>
          <a:p>
            <a:pPr algn="r" rtl="1"/>
            <a:r>
              <a:rPr lang="en-US" dirty="0"/>
              <a:t>✅ </a:t>
            </a:r>
            <a:r>
              <a:rPr lang="fa-IR" b="1" dirty="0"/>
              <a:t>نتیجه:</a:t>
            </a:r>
            <a:r>
              <a:rPr lang="fa-IR" dirty="0"/>
              <a:t> تغییرات سریع‌تر، با ریسک کمتر و هزینه‌ی توسعه پایین‌تر.</a:t>
            </a:r>
          </a:p>
          <a:p>
            <a:pPr algn="r" rtl="1"/>
            <a:br>
              <a:rPr lang="fa-IR" dirty="0"/>
            </a:br>
            <a:endParaRPr lang="fa-IR" dirty="0"/>
          </a:p>
          <a:p>
            <a:pPr algn="r" rtl="1"/>
            <a:r>
              <a:rPr lang="fa-IR" b="1" dirty="0"/>
              <a:t>۴. موارد نیازمند بازنگری معماری</a:t>
            </a:r>
          </a:p>
          <a:p>
            <a:pPr algn="r" rtl="1"/>
            <a:r>
              <a:rPr lang="fa-IR" dirty="0"/>
              <a:t>در بعضی مواقع، تغییرات ساده با بازسازی کد ممکن نیست.</a:t>
            </a:r>
            <a:br>
              <a:rPr lang="fa-IR" dirty="0"/>
            </a:br>
            <a:r>
              <a:rPr lang="fa-IR" dirty="0"/>
              <a:t>مثلاً اگر مشتری بخواهد سامانه به‌صورت چند‌سکویی (</a:t>
            </a:r>
            <a:r>
              <a:rPr lang="en-US" dirty="0"/>
              <a:t>web، mobile، API) </a:t>
            </a:r>
            <a:r>
              <a:rPr lang="fa-IR" dirty="0"/>
              <a:t>عمل کند، ساختار فعلی ممکن است پاسخگو نباشد.</a:t>
            </a:r>
            <a:br>
              <a:rPr lang="fa-IR" dirty="0"/>
            </a:br>
            <a:r>
              <a:rPr lang="fa-IR" dirty="0"/>
              <a:t>در این حالت، باید معماری کلی پروژه بازنگری شود — مثلاً جداسازی لایه رابط کاربری از منطق تجاری و پایگاه داده.</a:t>
            </a:r>
          </a:p>
          <a:p>
            <a:pPr algn="r" rtl="1"/>
            <a:r>
              <a:rPr lang="en-US" dirty="0"/>
              <a:t>✅ </a:t>
            </a:r>
            <a:r>
              <a:rPr lang="fa-IR" b="1" dirty="0"/>
              <a:t>نتیجه:</a:t>
            </a:r>
            <a:r>
              <a:rPr lang="fa-IR" dirty="0"/>
              <a:t> اگرچه چنین تغییراتی هزینه‌بر و زمان‌برند، اما در بلندمدت انعطاف‌پذیری سیستم را افزایش می‌دهند.</a:t>
            </a:r>
          </a:p>
          <a:p>
            <a:pPr algn="r" rtl="1"/>
            <a:br>
              <a:rPr lang="fa-IR" dirty="0"/>
            </a:br>
            <a:endParaRPr lang="fa-IR" dirty="0"/>
          </a:p>
          <a:p>
            <a:pPr algn="r" rtl="1"/>
            <a:r>
              <a:rPr lang="en-US" b="1" dirty="0"/>
              <a:t>🧩 </a:t>
            </a:r>
            <a:r>
              <a:rPr lang="fa-IR" b="1" dirty="0"/>
              <a:t>جمع‌بندی</a:t>
            </a:r>
          </a:p>
          <a:p>
            <a:pPr algn="r" rtl="1"/>
            <a:r>
              <a:rPr lang="fa-IR" dirty="0"/>
              <a:t>انجام بهبودهای کوچک و تدریجی، حتی در غیاب نیاز فوری، کیفیت و درک‌پذیری کد را بالا می‌برد.</a:t>
            </a:r>
          </a:p>
          <a:p>
            <a:pPr algn="r" rtl="1"/>
            <a:r>
              <a:rPr lang="fa-IR" dirty="0"/>
              <a:t>کد تمیز، مستندات را تا حد زیادی بی‌نیاز می‌کند.</a:t>
            </a:r>
          </a:p>
          <a:p>
            <a:pPr algn="r" rtl="1"/>
            <a:r>
              <a:rPr lang="fa-IR" dirty="0"/>
              <a:t>تغییرات آینده در چنین سیستمی ساده و کم‌هزینه خواهد بود.</a:t>
            </a:r>
          </a:p>
          <a:p>
            <a:pPr algn="r" rtl="1"/>
            <a:r>
              <a:rPr lang="fa-IR" dirty="0"/>
              <a:t>اما تغییر در </a:t>
            </a:r>
            <a:r>
              <a:rPr lang="fa-IR" b="1" dirty="0"/>
              <a:t>معماری کلان</a:t>
            </a:r>
            <a:r>
              <a:rPr lang="fa-IR" dirty="0"/>
              <a:t> نیاز به تصمیمات راهبردی و منابع بیشتر دارد.</a:t>
            </a:r>
          </a:p>
          <a:p>
            <a:pPr algn="r" rtl="1"/>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r" rtl="1"/>
            <a:r>
              <a:rPr lang="en-US" b="1" dirty="0"/>
              <a:t>🔄 </a:t>
            </a:r>
            <a:r>
              <a:rPr lang="fa-IR" b="1" dirty="0"/>
              <a:t>چرخه‌ی انتشار در برنامه‌نویسی مفرط (</a:t>
            </a:r>
            <a:r>
              <a:rPr lang="en-US" b="1" dirty="0"/>
              <a:t>Extreme Programming Release Cycle)</a:t>
            </a:r>
          </a:p>
          <a:p>
            <a:pPr algn="r" rtl="1"/>
            <a:r>
              <a:rPr lang="fa-IR" b="1" dirty="0"/>
              <a:t>انتخاب داستان‌های کاربری برای این انتشار (</a:t>
            </a:r>
            <a:r>
              <a:rPr lang="en-US" b="1" dirty="0"/>
              <a:t>Select user stories for this release)</a:t>
            </a:r>
            <a:br>
              <a:rPr lang="en-US" dirty="0"/>
            </a:br>
            <a:r>
              <a:rPr lang="fa-IR" dirty="0"/>
              <a:t>در ابتدای هر چرخه، تیم توسعه و مشتری با هم تصمیم می‌گیرند که کدام نیازها یا ویژگی‌ها (</a:t>
            </a:r>
            <a:r>
              <a:rPr lang="en-US" dirty="0"/>
              <a:t>User Stories) </a:t>
            </a:r>
            <a:r>
              <a:rPr lang="fa-IR" dirty="0"/>
              <a:t>در نسخه‌ی بعدی پیاده‌سازی شوند.</a:t>
            </a:r>
            <a:br>
              <a:rPr lang="fa-IR" dirty="0"/>
            </a:br>
            <a:r>
              <a:rPr lang="fa-IR" dirty="0"/>
              <a:t>➤ هدف: تمرکز بر مهم‌ترین نیازهای فعلی مشتری.</a:t>
            </a:r>
          </a:p>
          <a:p>
            <a:pPr algn="r" rtl="1"/>
            <a:r>
              <a:rPr lang="fa-IR" b="1" dirty="0"/>
              <a:t>شکستن داستان‌ها به وظایف (</a:t>
            </a:r>
            <a:r>
              <a:rPr lang="en-US" b="1" dirty="0"/>
              <a:t>Break down stories to tasks)</a:t>
            </a:r>
            <a:br>
              <a:rPr lang="en-US" dirty="0"/>
            </a:br>
            <a:r>
              <a:rPr lang="fa-IR" dirty="0"/>
              <a:t>هر داستان کاربری به چندین کار کوچک‌تر (</a:t>
            </a:r>
            <a:r>
              <a:rPr lang="en-US" dirty="0"/>
              <a:t>Tasks) </a:t>
            </a:r>
            <a:r>
              <a:rPr lang="fa-IR" dirty="0"/>
              <a:t>تقسیم می‌شود که انجام آن‌ها توسط اعضای تیم قابل مدیریت است.</a:t>
            </a:r>
            <a:br>
              <a:rPr lang="fa-IR" dirty="0"/>
            </a:br>
            <a:r>
              <a:rPr lang="fa-IR" dirty="0"/>
              <a:t>➤ هدف: ساده‌سازی برنامه‌ریزی و برآورد دقیق‌تر زمان توسعه.</a:t>
            </a:r>
          </a:p>
          <a:p>
            <a:pPr algn="r" rtl="1"/>
            <a:r>
              <a:rPr lang="fa-IR" b="1" dirty="0"/>
              <a:t>برنامه‌ریزی انتشار (</a:t>
            </a:r>
            <a:r>
              <a:rPr lang="en-US" b="1" dirty="0"/>
              <a:t>Plan Release)</a:t>
            </a:r>
            <a:br>
              <a:rPr lang="en-US" dirty="0"/>
            </a:br>
            <a:r>
              <a:rPr lang="fa-IR" dirty="0"/>
              <a:t>تیم بر اساس اولویت‌ها، زمان‌بندی، و ظرفیت توسعه‌دهندگان، برنامه‌ی دقیق انتشار (</a:t>
            </a:r>
            <a:r>
              <a:rPr lang="en-US" dirty="0"/>
              <a:t>Release Plan) </a:t>
            </a:r>
            <a:r>
              <a:rPr lang="fa-IR" dirty="0"/>
              <a:t>را تعیین می‌کند.</a:t>
            </a:r>
            <a:br>
              <a:rPr lang="fa-IR" dirty="0"/>
            </a:br>
            <a:r>
              <a:rPr lang="fa-IR" dirty="0"/>
              <a:t>➤ هدف: تعیین محدوده‌ی کاری نسخه‌ی جاری و جلوگیری از اضافه‌بار توسعه.</a:t>
            </a:r>
          </a:p>
          <a:p>
            <a:pPr algn="r" rtl="1"/>
            <a:r>
              <a:rPr lang="fa-IR" b="1" dirty="0"/>
              <a:t>توسعه، یکپارچه‌سازی و آزمون نرم‌افزار (</a:t>
            </a:r>
            <a:r>
              <a:rPr lang="en-US" b="1" dirty="0"/>
              <a:t>Develop / integrate / test software)</a:t>
            </a:r>
            <a:br>
              <a:rPr lang="en-US" dirty="0"/>
            </a:br>
            <a:r>
              <a:rPr lang="fa-IR" dirty="0"/>
              <a:t>در این مرحله، تیم وظایف را پیاده‌سازی کرده، آن‌ها را در سیستم اصلی ادغام می‌کند و تست‌های واحد و پذیرش انجام می‌دهد.</a:t>
            </a:r>
            <a:br>
              <a:rPr lang="fa-IR" dirty="0"/>
            </a:br>
            <a:r>
              <a:rPr lang="fa-IR" dirty="0"/>
              <a:t>➤ هدف: تضمین کیفیت و اطمینان از عملکرد صحیح ویژگی‌های جدید.</a:t>
            </a:r>
          </a:p>
          <a:p>
            <a:pPr algn="r" rtl="1"/>
            <a:r>
              <a:rPr lang="fa-IR" b="1" dirty="0"/>
              <a:t>انتشار نرم‌افزار (</a:t>
            </a:r>
            <a:r>
              <a:rPr lang="en-US" b="1" dirty="0"/>
              <a:t>Release software)</a:t>
            </a:r>
            <a:br>
              <a:rPr lang="en-US" dirty="0"/>
            </a:br>
            <a:r>
              <a:rPr lang="fa-IR" dirty="0"/>
              <a:t>نسخه‌ی جدید نرم‌افزار آماده و به مشتری یا کاربر نهایی تحویل داده می‌شود.</a:t>
            </a:r>
            <a:br>
              <a:rPr lang="fa-IR" dirty="0"/>
            </a:br>
            <a:r>
              <a:rPr lang="fa-IR" dirty="0"/>
              <a:t>➤ هدف: ارائه‌ی زودهنگام قابلیت‌های جدید و دریافت بازخورد واقعی.</a:t>
            </a:r>
          </a:p>
          <a:p>
            <a:pPr algn="r" rtl="1"/>
            <a:r>
              <a:rPr lang="fa-IR" b="1" dirty="0"/>
              <a:t>ارزیابی سیستم (</a:t>
            </a:r>
            <a:r>
              <a:rPr lang="en-US" b="1" dirty="0"/>
              <a:t>Evaluate system)</a:t>
            </a:r>
            <a:br>
              <a:rPr lang="en-US" dirty="0"/>
            </a:br>
            <a:r>
              <a:rPr lang="fa-IR" dirty="0"/>
              <a:t>تیم به همراه مشتری عملکرد نسخه‌ی منتشرشده را ارزیابی می‌کند. بازخوردها جمع‌آوری و مشکلات یا پیشنهادهای جدید شناسایی می‌شود.</a:t>
            </a:r>
            <a:br>
              <a:rPr lang="fa-IR" dirty="0"/>
            </a:br>
            <a:r>
              <a:rPr lang="fa-IR" dirty="0"/>
              <a:t>➤ هدف: یادگیری از تجربه‌ی انتشار و آماده‌سازی برای چرخه‌ی بعدی.</a:t>
            </a:r>
          </a:p>
          <a:p>
            <a:pPr algn="r" rtl="1"/>
            <a:r>
              <a:rPr lang="fa-IR" b="1" dirty="0"/>
              <a:t>بازگشت به مرحله‌ی اول</a:t>
            </a:r>
            <a:br>
              <a:rPr lang="fa-IR" dirty="0"/>
            </a:br>
            <a:r>
              <a:rPr lang="fa-IR" dirty="0"/>
              <a:t>بر اساس بازخوردها، داستان‌های کاربری جدید یا اصلاحی انتخاب می‌شوند و چرخه‌ی توسعه مجدداً آغاز می‌گردد.</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33</a:t>
            </a:fld>
            <a:endParaRPr lang="en-US"/>
          </a:p>
        </p:txBody>
      </p:sp>
    </p:spTree>
    <p:extLst>
      <p:ext uri="{BB962C8B-B14F-4D97-AF65-F5344CB8AC3E}">
        <p14:creationId xmlns:p14="http://schemas.microsoft.com/office/powerpoint/2010/main" val="2735013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11/11/2025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11/11/2025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پیاده‌سازی-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graphicFrame>
        <p:nvGraphicFramePr>
          <p:cNvPr id="7" name="Content Placeholder 6">
            <a:extLst>
              <a:ext uri="{FF2B5EF4-FFF2-40B4-BE49-F238E27FC236}">
                <a16:creationId xmlns:a16="http://schemas.microsoft.com/office/drawing/2014/main" id="{CC8BD075-4AE5-7395-6AAE-67C3553A2452}"/>
              </a:ext>
            </a:extLst>
          </p:cNvPr>
          <p:cNvGraphicFramePr>
            <a:graphicFrameLocks noGrp="1"/>
          </p:cNvGraphicFramePr>
          <p:nvPr>
            <p:ph idx="1"/>
            <p:extLst>
              <p:ext uri="{D42A27DB-BD31-4B8C-83A1-F6EECF244321}">
                <p14:modId xmlns:p14="http://schemas.microsoft.com/office/powerpoint/2010/main" val="3822810909"/>
              </p:ext>
            </p:extLst>
          </p:nvPr>
        </p:nvGraphicFramePr>
        <p:xfrm>
          <a:off x="398834" y="1680942"/>
          <a:ext cx="8105085" cy="5023627"/>
        </p:xfrm>
        <a:graphic>
          <a:graphicData uri="http://schemas.openxmlformats.org/drawingml/2006/table">
            <a:tbl>
              <a:tblPr firstRow="1" bandRow="1">
                <a:tableStyleId>{93296810-A885-4BE3-A3E7-6D5BEEA58F35}</a:tableStyleId>
              </a:tblPr>
              <a:tblGrid>
                <a:gridCol w="2701695">
                  <a:extLst>
                    <a:ext uri="{9D8B030D-6E8A-4147-A177-3AD203B41FA5}">
                      <a16:colId xmlns:a16="http://schemas.microsoft.com/office/drawing/2014/main" val="4063061131"/>
                    </a:ext>
                  </a:extLst>
                </a:gridCol>
                <a:gridCol w="2701695">
                  <a:extLst>
                    <a:ext uri="{9D8B030D-6E8A-4147-A177-3AD203B41FA5}">
                      <a16:colId xmlns:a16="http://schemas.microsoft.com/office/drawing/2014/main" val="663845083"/>
                    </a:ext>
                  </a:extLst>
                </a:gridCol>
                <a:gridCol w="2701695">
                  <a:extLst>
                    <a:ext uri="{9D8B030D-6E8A-4147-A177-3AD203B41FA5}">
                      <a16:colId xmlns:a16="http://schemas.microsoft.com/office/drawing/2014/main" val="1293433252"/>
                    </a:ext>
                  </a:extLst>
                </a:gridCol>
              </a:tblGrid>
              <a:tr h="609539">
                <a:tc>
                  <a:txBody>
                    <a:bodyPr/>
                    <a:lstStyle/>
                    <a:p>
                      <a:pPr marL="0" marR="0" algn="r" rtl="1">
                        <a:lnSpc>
                          <a:spcPct val="115000"/>
                        </a:lnSpc>
                        <a:spcAft>
                          <a:spcPts val="800"/>
                        </a:spcAft>
                        <a:buNone/>
                      </a:pPr>
                      <a:r>
                        <a:rPr lang="ar-SA" sz="2000" kern="100" dirty="0">
                          <a:effectLst/>
                          <a:cs typeface="B Nazanin" panose="00000400000000000000" pitchFamily="2" charset="-78"/>
                        </a:rPr>
                        <a:t>توسعه مبتنی بر برنامه‌ریزی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توسعه چابک</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جنبه</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915820987"/>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متوالی یا مرحله‌ای (مثل آبشاری یا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تکراری و افزایشی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جریان فرآیند</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957887740"/>
                  </a:ext>
                </a:extLst>
              </a:tr>
              <a:tr h="495535">
                <a:tc>
                  <a:txBody>
                    <a:bodyPr/>
                    <a:lstStyle/>
                    <a:p>
                      <a:pPr marL="0" marR="0" algn="r" rtl="1">
                        <a:lnSpc>
                          <a:spcPct val="115000"/>
                        </a:lnSpc>
                        <a:spcAft>
                          <a:spcPts val="800"/>
                        </a:spcAft>
                        <a:buNone/>
                      </a:pPr>
                      <a:r>
                        <a:rPr lang="ar-SA" sz="2000" kern="100">
                          <a:effectLst/>
                          <a:cs typeface="B Nazanin" panose="00000400000000000000" pitchFamily="2" charset="-78"/>
                        </a:rPr>
                        <a:t>گسترده و دقیق در ابتدا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سبک و حداقلی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مستندسازی</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927730816"/>
                  </a:ext>
                </a:extLst>
              </a:tr>
              <a:tr h="609539">
                <a:tc>
                  <a:txBody>
                    <a:bodyPr/>
                    <a:lstStyle/>
                    <a:p>
                      <a:pPr marL="0" marR="0" algn="r" rtl="1">
                        <a:lnSpc>
                          <a:spcPct val="115000"/>
                        </a:lnSpc>
                        <a:spcAft>
                          <a:spcPts val="800"/>
                        </a:spcAft>
                        <a:buNone/>
                      </a:pPr>
                      <a:r>
                        <a:rPr lang="ar-SA" sz="2000" kern="100">
                          <a:effectLst/>
                          <a:cs typeface="B Nazanin" panose="00000400000000000000" pitchFamily="2" charset="-78"/>
                        </a:rPr>
                        <a:t>محدود به مرحله نیازمندی‌ها</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همکاری مداوم با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مشارکت مشتری</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4288682466"/>
                  </a:ext>
                </a:extLst>
              </a:tr>
              <a:tr h="1019301">
                <a:tc>
                  <a:txBody>
                    <a:bodyPr/>
                    <a:lstStyle/>
                    <a:p>
                      <a:pPr marL="0" marR="0" algn="r" rtl="1">
                        <a:lnSpc>
                          <a:spcPct val="115000"/>
                        </a:lnSpc>
                        <a:spcAft>
                          <a:spcPts val="800"/>
                        </a:spcAft>
                        <a:buNone/>
                      </a:pPr>
                      <a:r>
                        <a:rPr lang="ar-SA" sz="2000" kern="100">
                          <a:effectLst/>
                          <a:cs typeface="B Nazanin" panose="00000400000000000000" pitchFamily="2" charset="-78"/>
                        </a:rPr>
                        <a:t>پایین – تغییرات از طریق درخواست‌های رسمی مدیریت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بالا – تغییرات در طول فرآیند پذیرفته می‌شوند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انعطاف‌پذیری در تغییرات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572935511"/>
                  </a:ext>
                </a:extLst>
              </a:tr>
              <a:tr h="1238153">
                <a:tc>
                  <a:txBody>
                    <a:bodyPr/>
                    <a:lstStyle/>
                    <a:p>
                      <a:pPr marL="0" marR="0" algn="r" rtl="1">
                        <a:lnSpc>
                          <a:spcPct val="115000"/>
                        </a:lnSpc>
                        <a:spcAft>
                          <a:spcPts val="800"/>
                        </a:spcAft>
                        <a:buNone/>
                      </a:pPr>
                      <a:r>
                        <a:rPr lang="ar-SA" sz="2000" kern="100">
                          <a:effectLst/>
                          <a:cs typeface="B Nazanin" panose="00000400000000000000" pitchFamily="2" charset="-78"/>
                        </a:rPr>
                        <a:t>تحویل کل محصول یا افزونه‌های بزرگ</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a:effectLst/>
                          <a:cs typeface="B Nazanin" panose="00000400000000000000" pitchFamily="2" charset="-78"/>
                        </a:rPr>
                        <a:t>تحویل مداوم بخش‌های کوچک (نرم‌افزار قابل استفاده در هر اسپرینت)</a:t>
                      </a:r>
                      <a:endParaRPr lang="en-US" sz="2000" kern="10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tc>
                  <a:txBody>
                    <a:bodyPr/>
                    <a:lstStyle/>
                    <a:p>
                      <a:pPr marL="0" marR="0" algn="r" rtl="1">
                        <a:lnSpc>
                          <a:spcPct val="115000"/>
                        </a:lnSpc>
                        <a:spcAft>
                          <a:spcPts val="800"/>
                        </a:spcAft>
                        <a:buNone/>
                      </a:pPr>
                      <a:r>
                        <a:rPr lang="ar-SA" sz="2000" kern="100" dirty="0">
                          <a:effectLst/>
                          <a:cs typeface="B Nazanin" panose="00000400000000000000" pitchFamily="2" charset="-78"/>
                        </a:rPr>
                        <a:t>روش تحویل</a:t>
                      </a:r>
                      <a:endParaRPr lang="en-US" sz="2000" kern="100" dirty="0">
                        <a:effectLst/>
                        <a:latin typeface="Aptos" panose="020B0004020202020204" pitchFamily="34" charset="0"/>
                        <a:ea typeface="Aptos" panose="020B000402020202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385817191"/>
                  </a:ext>
                </a:extLst>
              </a:tr>
            </a:tbl>
          </a:graphicData>
        </a:graphic>
      </p:graphicFrame>
      <p:sp>
        <p:nvSpPr>
          <p:cNvPr id="8" name="Rectangle 7">
            <a:extLst>
              <a:ext uri="{FF2B5EF4-FFF2-40B4-BE49-F238E27FC236}">
                <a16:creationId xmlns:a16="http://schemas.microsoft.com/office/drawing/2014/main" id="{5B986293-ED08-8AEE-315B-8F730BF7551E}"/>
              </a:ext>
            </a:extLst>
          </p:cNvPr>
          <p:cNvSpPr/>
          <p:nvPr/>
        </p:nvSpPr>
        <p:spPr>
          <a:xfrm>
            <a:off x="398834" y="2275840"/>
            <a:ext cx="5402526" cy="44287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
        <p:nvSpPr>
          <p:cNvPr id="6" name="TextBox 5">
            <a:extLst>
              <a:ext uri="{FF2B5EF4-FFF2-40B4-BE49-F238E27FC236}">
                <a16:creationId xmlns:a16="http://schemas.microsoft.com/office/drawing/2014/main" id="{F19B8C9A-A5FA-80AD-92D3-33198566E6CA}"/>
              </a:ext>
            </a:extLst>
          </p:cNvPr>
          <p:cNvSpPr txBox="1"/>
          <p:nvPr/>
        </p:nvSpPr>
        <p:spPr>
          <a:xfrm>
            <a:off x="417113" y="4779080"/>
            <a:ext cx="7741920" cy="2123658"/>
          </a:xfrm>
          <a:prstGeom prst="rect">
            <a:avLst/>
          </a:prstGeom>
          <a:noFill/>
        </p:spPr>
        <p:txBody>
          <a:bodyPr wrap="square">
            <a:spAutoFit/>
          </a:bodyPr>
          <a:lstStyle/>
          <a:p>
            <a:pPr algn="r" rtl="1">
              <a:buFont typeface="Arial" panose="020B0604020202020204" pitchFamily="34" charset="0"/>
              <a:buChar char="•"/>
            </a:pPr>
            <a:r>
              <a:rPr lang="fa-IR" sz="2800" b="1" dirty="0">
                <a:cs typeface="B Nazanin" panose="00000400000000000000" pitchFamily="2" charset="-78"/>
              </a:rPr>
              <a:t>رویکرد</a:t>
            </a:r>
            <a:r>
              <a:rPr lang="fa-IR" sz="2800" dirty="0">
                <a:cs typeface="B Nazanin" panose="00000400000000000000" pitchFamily="2" charset="-78"/>
              </a:rPr>
              <a:t>:</a:t>
            </a:r>
          </a:p>
          <a:p>
            <a:pPr marL="742950" lvl="1" indent="-285750" algn="r" rtl="1">
              <a:buFont typeface="Arial" panose="020B0604020202020204" pitchFamily="34" charset="0"/>
              <a:buChar char="•"/>
            </a:pPr>
            <a:r>
              <a:rPr lang="fa-IR" sz="2400" dirty="0">
                <a:cs typeface="B Nazanin" panose="00000400000000000000" pitchFamily="2" charset="-78"/>
              </a:rPr>
              <a:t>برنامه‌محور: مستندسازی جامع و دقیق برای اطمینان از عملکرد ایمن و پایدار سیستم.</a:t>
            </a:r>
          </a:p>
          <a:p>
            <a:pPr algn="r" rtl="1"/>
            <a:r>
              <a:rPr lang="fa-IR" sz="2800" b="1" dirty="0">
                <a:cs typeface="B Nazanin" panose="00000400000000000000" pitchFamily="2" charset="-78"/>
              </a:rPr>
              <a:t>توضیح</a:t>
            </a:r>
            <a:r>
              <a:rPr lang="fa-IR" sz="2800" dirty="0">
                <a:cs typeface="B Nazanin" panose="00000400000000000000" pitchFamily="2" charset="-78"/>
              </a:rPr>
              <a:t>: در سیستم‌هایی با </a:t>
            </a:r>
            <a:r>
              <a:rPr lang="fa-IR" sz="2800" b="1" dirty="0">
                <a:cs typeface="B Nazanin" panose="00000400000000000000" pitchFamily="2" charset="-78"/>
              </a:rPr>
              <a:t>پیچیدگی فنی بالا</a:t>
            </a:r>
            <a:r>
              <a:rPr lang="fa-IR" sz="2800" dirty="0">
                <a:cs typeface="B Nazanin" panose="00000400000000000000" pitchFamily="2" charset="-78"/>
              </a:rPr>
              <a:t> و وابسته به صحت عملکرد، نیاز به طراحی دقیق قبل از اجرا وجود دارد.</a:t>
            </a:r>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200" dirty="0"/>
              <a:t>برنامه‌محور: برای هماهنگی بین </a:t>
            </a:r>
            <a:r>
              <a:rPr lang="fa-IR" sz="2200" b="1" dirty="0"/>
              <a:t>چندین تیم بزرگ</a:t>
            </a:r>
            <a:r>
              <a:rPr lang="fa-IR" sz="2200" dirty="0"/>
              <a:t> و جلوگیری از تناقض در بخش‌های مختلف سیستم.</a:t>
            </a:r>
          </a:p>
          <a:p>
            <a:pPr marL="742950" lvl="1" indent="-285750">
              <a:buFont typeface="Arial" panose="020B0604020202020204" pitchFamily="34" charset="0"/>
              <a:buChar char="•"/>
            </a:pPr>
            <a:r>
              <a:rPr lang="fa-IR" sz="22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3"/>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152401" y="1056640"/>
            <a:ext cx="8341360" cy="5493422"/>
          </a:xfrm>
        </p:spPr>
        <p:style>
          <a:lnRef idx="2">
            <a:schemeClr val="accent5"/>
          </a:lnRef>
          <a:fillRef idx="1">
            <a:schemeClr val="lt1"/>
          </a:fillRef>
          <a:effectRef idx="0">
            <a:schemeClr val="accent5"/>
          </a:effectRef>
          <a:fontRef idx="minor">
            <a:schemeClr val="dk1"/>
          </a:fontRef>
        </p:style>
        <p:txBody>
          <a:bodyPr>
            <a:normAutofit fontScale="85000" lnSpcReduction="1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fontScale="92500" lnSpcReduction="10000"/>
          </a:bodyPr>
          <a:lstStyle/>
          <a:p>
            <a:pPr algn="justLow"/>
            <a:r>
              <a:rPr lang="fa-IR" sz="3200" dirty="0"/>
              <a:t>سیستم‌های بزرگ به دلیل پیچیدگی بیشتر، معمولاً به طراحی و مستندات اولیه گسترده‌تری نیاز دارند. روش‌های چابک به طور سنتی تمرکز زیادی روی مستندات ندارند و بیشتر بر کدنویسی و تعاملات تیمی تاکید می‌کنند. این ویژگی می‌تواند در سیستم‌های بزرگ که تیم‌های متعدد باید بر روی بخش‌های مختلف کار کنند، به یک چالش تبدیل شود.</a:t>
            </a:r>
          </a:p>
          <a:p>
            <a:pPr algn="justLow"/>
            <a:r>
              <a:rPr lang="fa-IR" sz="3200" dirty="0"/>
              <a:t>با این حال، با انجام برخی تغییرات و تطبیق‌ها، روش‌های چابک می‌توانند در پروژه‌های بزرگ نیز به کار گرفته شوند. برای مثال، مستندسازی بخش‌های کلیدی و تعیین نقش‌ها و ارتباطات مشخص بین تیم‌ها می‌تواند باعث موفقیت بیشتر روش‌های چابک در مقیاس‌های بزرگ شود.</a:t>
            </a:r>
          </a:p>
          <a:p>
            <a:pPr algn="justLow" rtl="1">
              <a:buFont typeface="Arial" panose="020B0604020202020204" pitchFamily="34" charset="0"/>
              <a:buChar char="•"/>
            </a:pPr>
            <a:endParaRPr lang="en-US" sz="40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r>
              <a:rPr lang="en-US" dirty="0"/>
              <a:t> )</a:t>
            </a:r>
            <a:r>
              <a:rPr lang="fa-IR" dirty="0"/>
              <a:t>ادامه)</a:t>
            </a:r>
            <a:endParaRPr lang="en-US" dirty="0"/>
          </a:p>
        </p:txBody>
      </p:sp>
    </p:spTree>
    <p:extLst>
      <p:ext uri="{BB962C8B-B14F-4D97-AF65-F5344CB8AC3E}">
        <p14:creationId xmlns:p14="http://schemas.microsoft.com/office/powerpoint/2010/main" val="8580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79</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2341</TotalTime>
  <Words>15543</Words>
  <Application>Microsoft Office PowerPoint</Application>
  <PresentationFormat>On-screen Show (4:3)</PresentationFormat>
  <Paragraphs>1183</Paragraphs>
  <Slides>79</Slides>
  <Notes>39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79</vt:i4>
      </vt:variant>
    </vt:vector>
  </HeadingPairs>
  <TitlesOfParts>
    <vt:vector size="97" baseType="lpstr">
      <vt:lpstr>-apple-system</vt:lpstr>
      <vt:lpstr>Aptos</vt:lpstr>
      <vt:lpstr>Arial</vt:lpstr>
      <vt:lpstr>B Nazanin</vt:lpstr>
      <vt:lpstr>B Titr</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نکات کلیدی )ادامه)</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 Taghinezhad</cp:lastModifiedBy>
  <cp:revision>167</cp:revision>
  <dcterms:created xsi:type="dcterms:W3CDTF">2010-01-06T20:28:26Z</dcterms:created>
  <dcterms:modified xsi:type="dcterms:W3CDTF">2025-11-11T17:36:09Z</dcterms:modified>
</cp:coreProperties>
</file>